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11" r:id="rId2"/>
    <p:sldId id="513" r:id="rId3"/>
    <p:sldId id="519" r:id="rId4"/>
    <p:sldId id="520" r:id="rId5"/>
    <p:sldId id="515" r:id="rId6"/>
    <p:sldId id="527" r:id="rId7"/>
    <p:sldId id="518" r:id="rId8"/>
    <p:sldId id="552" r:id="rId9"/>
    <p:sldId id="528" r:id="rId10"/>
    <p:sldId id="529" r:id="rId11"/>
    <p:sldId id="530" r:id="rId12"/>
    <p:sldId id="551" r:id="rId13"/>
    <p:sldId id="526" r:id="rId14"/>
    <p:sldId id="514" r:id="rId15"/>
    <p:sldId id="521" r:id="rId16"/>
    <p:sldId id="522" r:id="rId17"/>
    <p:sldId id="525" r:id="rId18"/>
    <p:sldId id="553" r:id="rId19"/>
    <p:sldId id="531" r:id="rId20"/>
    <p:sldId id="516" r:id="rId21"/>
    <p:sldId id="534" r:id="rId22"/>
    <p:sldId id="535" r:id="rId23"/>
    <p:sldId id="536" r:id="rId24"/>
    <p:sldId id="537" r:id="rId25"/>
    <p:sldId id="539" r:id="rId26"/>
    <p:sldId id="538" r:id="rId27"/>
    <p:sldId id="540" r:id="rId28"/>
    <p:sldId id="532" r:id="rId29"/>
    <p:sldId id="533" r:id="rId30"/>
    <p:sldId id="542" r:id="rId31"/>
    <p:sldId id="541" r:id="rId32"/>
    <p:sldId id="543" r:id="rId33"/>
    <p:sldId id="544" r:id="rId34"/>
    <p:sldId id="546" r:id="rId35"/>
    <p:sldId id="545" r:id="rId36"/>
    <p:sldId id="549" r:id="rId37"/>
    <p:sldId id="547" r:id="rId38"/>
    <p:sldId id="550" r:id="rId39"/>
    <p:sldId id="47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A6FF"/>
    <a:srgbClr val="1EA0FF"/>
    <a:srgbClr val="FF00A7"/>
    <a:srgbClr val="B9DCE6"/>
    <a:srgbClr val="80C2D5"/>
    <a:srgbClr val="7598A4"/>
    <a:srgbClr val="72ABBD"/>
    <a:srgbClr val="FFF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8" autoAdjust="0"/>
    <p:restoredTop sz="75777" autoAdjust="0"/>
  </p:normalViewPr>
  <p:slideViewPr>
    <p:cSldViewPr snapToObjects="1" showGuides="1">
      <p:cViewPr>
        <p:scale>
          <a:sx n="81" d="100"/>
          <a:sy n="81" d="100"/>
        </p:scale>
        <p:origin x="-1808" y="-72"/>
      </p:cViewPr>
      <p:guideLst>
        <p:guide orient="horz" pos="57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0712A-4EF3-DA45-AA1E-CFB71BCF4209}" type="datetimeFigureOut">
              <a:rPr lang="en-US" smtClean="0"/>
              <a:t>11/28/15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83728-4F15-1C4B-A41D-7D38C986F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3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B4599-E23D-FC47-95F2-77B50D4F94C6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72892-E56D-A547-B502-96178A1BC0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6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55059-F18B-4A46-8E2C-80467ADA89E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Danish designer Peter </a:t>
            </a:r>
            <a:r>
              <a:rPr lang="en-US" dirty="0" err="1" smtClean="0"/>
              <a:t>Orntoft</a:t>
            </a:r>
            <a:r>
              <a:rPr lang="en-US" dirty="0" smtClean="0"/>
              <a:t>, whose "</a:t>
            </a:r>
            <a:r>
              <a:rPr lang="en-US" dirty="0" err="1" smtClean="0"/>
              <a:t>Infographics</a:t>
            </a:r>
            <a:r>
              <a:rPr lang="en-US" dirty="0" smtClean="0"/>
              <a:t> in context" series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5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map art project from Ben </a:t>
            </a:r>
            <a:r>
              <a:rPr lang="en-US" dirty="0" err="1" smtClean="0"/>
              <a:t>Schneiderman</a:t>
            </a:r>
            <a:r>
              <a:rPr lang="en-US" dirty="0" smtClean="0"/>
              <a:t>. 1</a:t>
            </a:r>
            <a:r>
              <a:rPr lang="en-US" baseline="30000" dirty="0" smtClean="0"/>
              <a:t>st</a:t>
            </a:r>
            <a:r>
              <a:rPr lang="en-US" dirty="0" smtClean="0"/>
              <a:t> one shows</a:t>
            </a:r>
            <a:r>
              <a:rPr lang="en-US" baseline="0" dirty="0" smtClean="0"/>
              <a:t> last </a:t>
            </a:r>
            <a:r>
              <a:rPr lang="en-US" baseline="0" dirty="0" err="1" smtClean="0"/>
              <a:t>fm</a:t>
            </a:r>
            <a:r>
              <a:rPr lang="en-US" baseline="0" dirty="0" smtClean="0"/>
              <a:t> total number of plays for top artists. </a:t>
            </a:r>
          </a:p>
          <a:p>
            <a:endParaRPr lang="en-US" baseline="0" dirty="0" smtClean="0"/>
          </a:p>
          <a:p>
            <a:r>
              <a:rPr lang="en-US" dirty="0" smtClean="0"/>
              <a:t>This dataset was collected from </a:t>
            </a:r>
            <a:r>
              <a:rPr lang="en-US" dirty="0" smtClean="0"/>
              <a:t>Maryland</a:t>
            </a:r>
            <a:r>
              <a:rPr lang="en-US" baseline="0" dirty="0" smtClean="0"/>
              <a:t> </a:t>
            </a:r>
            <a:r>
              <a:rPr lang="en-US" dirty="0" smtClean="0"/>
              <a:t>Open </a:t>
            </a:r>
            <a:r>
              <a:rPr lang="en-US" dirty="0" smtClean="0"/>
              <a:t>Data website. The dataset </a:t>
            </a:r>
            <a:r>
              <a:rPr lang="en-US" dirty="0" smtClean="0"/>
              <a:t>contains</a:t>
            </a:r>
            <a:r>
              <a:rPr lang="en-US" baseline="0" dirty="0" smtClean="0"/>
              <a:t> </a:t>
            </a:r>
            <a:r>
              <a:rPr lang="en-US" dirty="0" smtClean="0"/>
              <a:t>historical </a:t>
            </a:r>
            <a:r>
              <a:rPr lang="en-US" dirty="0" smtClean="0"/>
              <a:t>data on total grant amount </a:t>
            </a:r>
            <a:r>
              <a:rPr lang="en-US" dirty="0" smtClean="0"/>
              <a:t>awarded</a:t>
            </a:r>
            <a:r>
              <a:rPr lang="en-US" baseline="0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different clean energy projects. The</a:t>
            </a:r>
          </a:p>
          <a:p>
            <a:r>
              <a:rPr lang="en-US" dirty="0" smtClean="0"/>
              <a:t>projects are grouped first by county and </a:t>
            </a:r>
            <a:r>
              <a:rPr lang="en-US" dirty="0" smtClean="0"/>
              <a:t>then</a:t>
            </a:r>
            <a:r>
              <a:rPr lang="en-US" baseline="0" dirty="0" smtClean="0"/>
              <a:t> </a:t>
            </a:r>
            <a:r>
              <a:rPr lang="en-US" dirty="0" smtClean="0"/>
              <a:t>by </a:t>
            </a:r>
            <a:r>
              <a:rPr lang="en-US" dirty="0" err="1" smtClean="0"/>
              <a:t>zipcode</a:t>
            </a:r>
            <a:r>
              <a:rPr lang="en-US" dirty="0" smtClean="0"/>
              <a:t>. They are aggregated into </a:t>
            </a:r>
            <a:r>
              <a:rPr lang="en-US" dirty="0" smtClean="0"/>
              <a:t>four</a:t>
            </a:r>
            <a:r>
              <a:rPr lang="en-US" baseline="0" dirty="0" smtClean="0"/>
              <a:t> </a:t>
            </a:r>
            <a:r>
              <a:rPr lang="en-US" dirty="0" smtClean="0"/>
              <a:t>different </a:t>
            </a:r>
            <a:r>
              <a:rPr lang="en-US" dirty="0" smtClean="0"/>
              <a:t>technology types and were </a:t>
            </a:r>
            <a:r>
              <a:rPr lang="en-US" dirty="0" smtClean="0"/>
              <a:t>colored</a:t>
            </a:r>
            <a:r>
              <a:rPr lang="en-US" baseline="0" dirty="0" smtClean="0"/>
              <a:t> </a:t>
            </a:r>
            <a:r>
              <a:rPr lang="en-US" dirty="0" smtClean="0"/>
              <a:t>accordingly</a:t>
            </a:r>
            <a:r>
              <a:rPr lang="en-US" dirty="0" smtClean="0"/>
              <a:t>: solar hot water, solar PV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dirty="0" smtClean="0"/>
              <a:t>geothermal </a:t>
            </a:r>
            <a:r>
              <a:rPr lang="en-US" dirty="0" smtClean="0"/>
              <a:t>and wind. The colors were </a:t>
            </a:r>
            <a:r>
              <a:rPr lang="en-US" dirty="0" smtClean="0"/>
              <a:t>chosen</a:t>
            </a:r>
            <a:r>
              <a:rPr lang="en-US" baseline="0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represent the Maryland flag. Each </a:t>
            </a:r>
            <a:r>
              <a:rPr lang="en-US" dirty="0" smtClean="0"/>
              <a:t>box</a:t>
            </a:r>
            <a:r>
              <a:rPr lang="en-US" baseline="0" dirty="0" smtClean="0"/>
              <a:t> </a:t>
            </a:r>
            <a:r>
              <a:rPr lang="en-US" dirty="0" smtClean="0"/>
              <a:t>represents </a:t>
            </a:r>
            <a:r>
              <a:rPr lang="en-US" dirty="0" smtClean="0"/>
              <a:t>the total amount grant </a:t>
            </a:r>
            <a:r>
              <a:rPr lang="en-US" dirty="0" smtClean="0"/>
              <a:t>awarded</a:t>
            </a:r>
            <a:r>
              <a:rPr lang="en-US" baseline="0" dirty="0" smtClean="0"/>
              <a:t> </a:t>
            </a:r>
            <a:r>
              <a:rPr lang="en-US" dirty="0" smtClean="0"/>
              <a:t>for </a:t>
            </a:r>
            <a:r>
              <a:rPr lang="en-US" dirty="0" smtClean="0"/>
              <a:t>a certain technology in certain zip </a:t>
            </a:r>
            <a:r>
              <a:rPr lang="en-US" dirty="0" smtClean="0"/>
              <a:t>code.</a:t>
            </a:r>
            <a:r>
              <a:rPr lang="en-US" baseline="0" dirty="0" smtClean="0"/>
              <a:t> </a:t>
            </a:r>
            <a:r>
              <a:rPr lang="en-US" dirty="0" smtClean="0"/>
              <a:t>The </a:t>
            </a:r>
            <a:r>
              <a:rPr lang="en-US" dirty="0" smtClean="0"/>
              <a:t>items were filtered to show only values</a:t>
            </a:r>
          </a:p>
          <a:p>
            <a:r>
              <a:rPr lang="en-US" dirty="0" smtClean="0"/>
              <a:t>below $40,000 for grant award </a:t>
            </a:r>
            <a:r>
              <a:rPr lang="en-US" dirty="0" smtClean="0"/>
              <a:t>amount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71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Moveable Type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time you have left in jelly beans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watch?t</a:t>
            </a:r>
            <a:r>
              <a:rPr lang="en-US" dirty="0" smtClean="0"/>
              <a:t>=12&amp;v=</a:t>
            </a:r>
            <a:r>
              <a:rPr lang="en-US" dirty="0" err="1" smtClean="0"/>
              <a:t>BOksW_NabEk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8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It’s all about grounding.</a:t>
            </a:r>
            <a:r>
              <a:rPr lang="en-US" baseline="0" dirty="0" smtClean="0"/>
              <a:t> People need to be able to see the same thing in order to talk about it. So by allowing a link to get you to a “deep” state of the visualization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common ground, the shared understanding between</a:t>
            </a:r>
            <a:r>
              <a:rPr lang="en-US" baseline="0" dirty="0" smtClean="0"/>
              <a:t> </a:t>
            </a:r>
            <a:r>
              <a:rPr lang="en-US" dirty="0" smtClean="0"/>
              <a:t>conversational participants enabling communication. When</a:t>
            </a:r>
            <a:r>
              <a:rPr lang="en-US" baseline="0" dirty="0" smtClean="0"/>
              <a:t> you’re in the same room as another person you establish common ground through facial expressions, body language, back channels like “uh-huh” etc.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By grounding you help to disambiguate the context of a comment or annotation.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way to achieve grounding is through a more sophisticated form of bookmarking.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0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the referent has been successfully</a:t>
            </a:r>
            <a:r>
              <a:rPr lang="en-US" baseline="0" dirty="0" smtClean="0"/>
              <a:t> </a:t>
            </a:r>
            <a:r>
              <a:rPr lang="en-US" dirty="0" smtClean="0"/>
              <a:t>established and grounding has been achieved between</a:t>
            </a:r>
            <a:r>
              <a:rPr lang="en-US" baseline="0" dirty="0" smtClean="0"/>
              <a:t> </a:t>
            </a:r>
            <a:r>
              <a:rPr lang="en-US" dirty="0" smtClean="0"/>
              <a:t>participants, collaboration can move forward</a:t>
            </a:r>
          </a:p>
          <a:p>
            <a:endParaRPr lang="en-US" dirty="0" smtClean="0"/>
          </a:p>
          <a:p>
            <a:r>
              <a:rPr lang="en-US" dirty="0" smtClean="0"/>
              <a:t>Think</a:t>
            </a:r>
            <a:r>
              <a:rPr lang="en-US" baseline="0" dirty="0" smtClean="0"/>
              <a:t> about the range of gesturing we do … can use hand angle, to intervals with fingers or hands, groupings by lassoing an area. 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 </a:t>
            </a:r>
            <a:r>
              <a:rPr lang="en-US" dirty="0" err="1" smtClean="0"/>
              <a:t>sense.us</a:t>
            </a:r>
            <a:r>
              <a:rPr lang="en-US" baseline="0" dirty="0" smtClean="0"/>
              <a:t> paper we read, 88.6% of annotations involved pointing to items or trends of interest, whereas only 11.4% involved more playful expression.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65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trace of past activity … sort of a passive way to communicate. Useful for identifying popular or neglected data regions. 3</a:t>
            </a:r>
          </a:p>
          <a:p>
            <a:endParaRPr lang="en-US" baseline="0" dirty="0" smtClean="0"/>
          </a:p>
          <a:p>
            <a:r>
              <a:rPr lang="en-US" dirty="0" smtClean="0"/>
              <a:t>A stacked time-series visualization shows the U.S. labor force,</a:t>
            </a:r>
          </a:p>
          <a:p>
            <a:r>
              <a:rPr lang="en-US" dirty="0" smtClean="0"/>
              <a:t>broken down by gender, from 1850-2000. The current view shows the percentage of the labor force that worked as Bartenders, with a sharp drop</a:t>
            </a:r>
          </a:p>
          <a:p>
            <a:r>
              <a:rPr lang="en-US" dirty="0" smtClean="0"/>
              <a:t>during Prohibition. Scented Widgets are used in the dynamic query widgets to show visitation rates in all views reachable from the current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14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way to collectively make sense is via online comments. A current area of research is to consider what features of a commenting system support effective collaboration.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“Most commentary involved data analysis” like a trend our outlier. </a:t>
            </a:r>
          </a:p>
          <a:p>
            <a:r>
              <a:rPr lang="en-US" dirty="0" smtClean="0"/>
              <a:t>Socializing .. .interacting with others in</a:t>
            </a:r>
            <a:r>
              <a:rPr lang="en-US" baseline="0" dirty="0" smtClean="0"/>
              <a:t> a jokey way.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47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mention that people who only commented once were more likely to comment</a:t>
            </a:r>
            <a:r>
              <a:rPr lang="en-US" baseline="0" dirty="0" smtClean="0"/>
              <a:t> on content, whereas repeat commenters were more likely to talk about context.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28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tool</a:t>
            </a:r>
            <a:r>
              <a:rPr lang="en-US" baseline="0" dirty="0" smtClean="0"/>
              <a:t> tips to area of screen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a carousel instead of tabs.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48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www.apple.com</a:t>
            </a:r>
            <a:r>
              <a:rPr lang="en-US" dirty="0" smtClean="0"/>
              <a:t>/watch/guided-tours</a:t>
            </a:r>
            <a:r>
              <a:rPr lang="en-US" dirty="0" smtClean="0"/>
              <a:t>/ - basic tour and map tour.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20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2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tool</a:t>
            </a:r>
            <a:r>
              <a:rPr lang="en-US" baseline="0" dirty="0" smtClean="0"/>
              <a:t> tips to area of screen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a </a:t>
            </a:r>
            <a:r>
              <a:rPr lang="en-US" baseline="0" smtClean="0"/>
              <a:t>carousel instead of tabs.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4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transition</a:t>
            </a:r>
            <a:r>
              <a:rPr lang="en-US" baseline="0" dirty="0" smtClean="0"/>
              <a:t> to vertical charts from horizontal.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88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pattern serves to introduce in the landing page and</a:t>
            </a:r>
            <a:r>
              <a:rPr lang="en-US" baseline="0" dirty="0" smtClean="0"/>
              <a:t> then pin overview elements at the top as you </a:t>
            </a:r>
            <a:r>
              <a:rPr lang="en-US" baseline="0" smtClean="0"/>
              <a:t>scroll down.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9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Cons: Sometimes dimensions and placement matters</a:t>
            </a:r>
            <a:r>
              <a:rPr lang="en-US" baseline="0" dirty="0" smtClean="0"/>
              <a:t> for design 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difference</a:t>
            </a:r>
            <a:r>
              <a:rPr lang="en-US" baseline="0" dirty="0" smtClean="0"/>
              <a:t> is largely in the intent. </a:t>
            </a:r>
          </a:p>
          <a:p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 smtClean="0"/>
              <a:t>of what we’ve talked about in this class is all pragmatic,</a:t>
            </a:r>
            <a:r>
              <a:rPr lang="en-US" baseline="0" dirty="0" smtClean="0"/>
              <a:t> and that’s most important for doing journalism with vis. But it’s important to also conceive of Vis as a general purpose medium and any general purpose medium can support artistic expression.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41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vimeo.com</a:t>
            </a:r>
            <a:r>
              <a:rPr lang="pt-BR" dirty="0" smtClean="0"/>
              <a:t>/118358642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7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retrodictable.com</a:t>
            </a:r>
            <a:r>
              <a:rPr lang="en-US" dirty="0" smtClean="0"/>
              <a:t>/2015/01/</a:t>
            </a:r>
            <a:r>
              <a:rPr lang="en-US" dirty="0" err="1" smtClean="0"/>
              <a:t>chernoff</a:t>
            </a:r>
            <a:r>
              <a:rPr lang="en-US" dirty="0" smtClean="0"/>
              <a:t>-phi-face/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72892-E56D-A547-B502-96178A1BC0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6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6838"/>
            <a:ext cx="8229600" cy="741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7600"/>
            <a:ext cx="8229600" cy="474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617BB-BDCF-E049-914F-58FDBB7AD14D}" type="datetimeFigureOut">
              <a:rPr lang="en-US" smtClean="0"/>
              <a:pPr/>
              <a:t>11/28/15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5350-2D2D-8B49-B78B-AB318FDB11E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b="1" i="0" kern="1200" baseline="0">
          <a:solidFill>
            <a:schemeClr val="bg1">
              <a:lumMod val="75000"/>
            </a:schemeClr>
          </a:solidFill>
          <a:latin typeface="Gill Sans MT"/>
          <a:ea typeface="+mj-ea"/>
          <a:cs typeface="Abadi MT Condensed Extra Bol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3000" b="1" kern="1200">
          <a:solidFill>
            <a:schemeClr val="tx1"/>
          </a:solidFill>
          <a:latin typeface="Gill Sans"/>
          <a:ea typeface="+mn-ea"/>
          <a:cs typeface="Abadi MT Condensed Light"/>
        </a:defRPr>
      </a:lvl1pPr>
      <a:lvl2pPr marL="0" indent="0" algn="l" defTabSz="457200" rtl="0" eaLnBrk="1" latinLnBrk="0" hangingPunct="1">
        <a:spcBef>
          <a:spcPts val="0"/>
        </a:spcBef>
        <a:buFont typeface="Arial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ill Sans"/>
          <a:ea typeface="+mn-ea"/>
          <a:cs typeface="Abadi MT Condensed Light"/>
        </a:defRPr>
      </a:lvl2pPr>
      <a:lvl3pPr marL="22860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65000"/>
            </a:schemeClr>
          </a:solidFill>
          <a:latin typeface="Gill Sans"/>
          <a:ea typeface="+mn-ea"/>
          <a:cs typeface="Gill Sans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censusreporter.org/profiles/16000US1150000-washington-dc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osted.ap.org/interactives/2014/ebola-texas-hospital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.minik.us/blog/graph-interaction-technique" TargetMode="Externa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7OYcGiKrmEg" TargetMode="Externa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t=13&amp;v=tZ1EJoY8HCk" TargetMode="Externa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meo.com/97798460" TargetMode="Externa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imeo.com/57416758" TargetMode="Externa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18358642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fZQf1983iw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=12&amp;v=BOksW_NabEk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shu.io/gallery/" TargetMode="Externa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hyperlink" Target="http://spectrum.ieee.org/static/interactive-the-top-programming-languages%23index/1/1/1/1/1/5/1/75/1/50/1/100/1/50/1/75/1/75/1/75/1/20/1/20/1/85/1/40/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pectrum.ieee.org/static/interactive-the-top-programming-languages%23index/1/1/1/1/1/5/1/75/1/50/1/100/1/50/1/75/1/75/1/75/1/20/1/20/1/85/1/40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shingtonpost.com/graphics/local/baltimore-riots/" TargetMode="External"/><Relationship Id="rId4" Type="http://schemas.openxmlformats.org/officeDocument/2006/relationships/hyperlink" Target="https://www.apple.com/watch/guided-tours/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.ocks.org/njvack/140543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stonglobe.com/2013/03/31/main/gidBB678PiMS5YMMEAhdpL/story.html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ojects.propublica.org/segregation-now/" TargetMode="Externa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1397000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Mobile, Artistic, &amp; Collaborative Visualization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2301" y="1092200"/>
            <a:ext cx="5626100" cy="1104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724401"/>
            <a:ext cx="9144000" cy="165332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80C2D5"/>
                </a:solidFill>
                <a:latin typeface="Abadi MT Condensed Extra Bold"/>
                <a:ea typeface="+mj-ea"/>
                <a:cs typeface="Abadi MT Condensed Extra Bold"/>
              </a:defRPr>
            </a:lvl1pPr>
          </a:lstStyle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JOUR479D/779D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University of Maryland</a:t>
            </a:r>
          </a:p>
          <a:p>
            <a:pPr marL="0" lvl="1" algn="ctr" defTabSz="457200" rtl="0">
              <a:spcBef>
                <a:spcPct val="0"/>
              </a:spcBef>
            </a:pPr>
            <a:r>
              <a:rPr lang="en-US" sz="2222" dirty="0" smtClean="0">
                <a:latin typeface="Abadi MT Condensed Extra Bold"/>
                <a:cs typeface="Abadi MT Condensed Extra Bold"/>
              </a:rPr>
              <a:t>Nick </a:t>
            </a:r>
            <a:r>
              <a:rPr lang="en-US" sz="2222" dirty="0" err="1" smtClean="0">
                <a:latin typeface="Abadi MT Condensed Extra Bold"/>
                <a:cs typeface="Abadi MT Condensed Extra Bold"/>
              </a:rPr>
              <a:t>Diakopoulos</a:t>
            </a:r>
            <a:endParaRPr lang="en-US" sz="2222" dirty="0" smtClean="0"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4347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Patterns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52600"/>
            <a:ext cx="2921000" cy="47244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749800"/>
          </a:xfrm>
        </p:spPr>
        <p:txBody>
          <a:bodyPr/>
          <a:lstStyle/>
          <a:p>
            <a:r>
              <a:rPr lang="en-US" dirty="0" smtClean="0"/>
              <a:t>Vertical vs. horizontal charts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52600"/>
            <a:ext cx="2933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1476"/>
            <a:ext cx="9144000" cy="50331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6581001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censusreporter.org</a:t>
            </a:r>
            <a:r>
              <a:rPr lang="en-US" sz="1200" dirty="0"/>
              <a:t>/profiles/16000US1150000-washington-dc/</a:t>
            </a:r>
          </a:p>
        </p:txBody>
      </p:sp>
    </p:spTree>
    <p:extLst>
      <p:ext uri="{BB962C8B-B14F-4D97-AF65-F5344CB8AC3E}">
        <p14:creationId xmlns:p14="http://schemas.microsoft.com/office/powerpoint/2010/main" val="29701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then Scroll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750837"/>
            <a:ext cx="6324600" cy="56847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http://</a:t>
            </a:r>
            <a:r>
              <a:rPr lang="en-US" sz="1200" dirty="0" err="1">
                <a:latin typeface="Helvetica"/>
                <a:cs typeface="Helvetica"/>
              </a:rPr>
              <a:t>hosted.ap.org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interactives</a:t>
            </a:r>
            <a:r>
              <a:rPr lang="en-US" sz="1200" dirty="0">
                <a:latin typeface="Helvetica"/>
                <a:cs typeface="Helvetica"/>
              </a:rPr>
              <a:t>/2014/</a:t>
            </a:r>
            <a:r>
              <a:rPr lang="en-US" sz="1200" dirty="0" err="1">
                <a:latin typeface="Helvetica"/>
                <a:cs typeface="Helvetica"/>
              </a:rPr>
              <a:t>ebola</a:t>
            </a:r>
            <a:r>
              <a:rPr lang="en-US" sz="1200" dirty="0">
                <a:latin typeface="Helvetica"/>
                <a:cs typeface="Helvetica"/>
              </a:rPr>
              <a:t>-</a:t>
            </a:r>
            <a:r>
              <a:rPr lang="en-US" sz="1200" dirty="0" err="1">
                <a:latin typeface="Helvetica"/>
                <a:cs typeface="Helvetica"/>
              </a:rPr>
              <a:t>texas</a:t>
            </a:r>
            <a:r>
              <a:rPr lang="en-US" sz="1200" dirty="0">
                <a:latin typeface="Helvetica"/>
                <a:cs typeface="Helvetica"/>
              </a:rPr>
              <a:t>-hospital/</a:t>
            </a:r>
          </a:p>
        </p:txBody>
      </p:sp>
    </p:spTree>
    <p:extLst>
      <p:ext uri="{BB962C8B-B14F-4D97-AF65-F5344CB8AC3E}">
        <p14:creationId xmlns:p14="http://schemas.microsoft.com/office/powerpoint/2010/main" val="36582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5486400" cy="4978400"/>
          </a:xfrm>
        </p:spPr>
        <p:txBody>
          <a:bodyPr>
            <a:normAutofit/>
          </a:bodyPr>
          <a:lstStyle/>
          <a:p>
            <a:r>
              <a:rPr lang="en-US" dirty="0" smtClean="0"/>
              <a:t>Less powerful processors</a:t>
            </a:r>
          </a:p>
          <a:p>
            <a:pPr lvl="1"/>
            <a:r>
              <a:rPr lang="en-US" dirty="0" smtClean="0"/>
              <a:t>Things like force directed layouts may be very slow</a:t>
            </a:r>
          </a:p>
          <a:p>
            <a:pPr lvl="1"/>
            <a:endParaRPr lang="en-US" dirty="0"/>
          </a:p>
          <a:p>
            <a:r>
              <a:rPr lang="en-US" dirty="0"/>
              <a:t>Different set of interactions </a:t>
            </a:r>
          </a:p>
          <a:p>
            <a:pPr lvl="1"/>
            <a:r>
              <a:rPr lang="en-US" dirty="0"/>
              <a:t>No hover, or details on demand, but lots of potential for gestures and other creative solutions…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24000"/>
            <a:ext cx="216738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First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obile</a:t>
            </a:r>
            <a:r>
              <a:rPr lang="en-US" dirty="0"/>
              <a:t>-</a:t>
            </a:r>
            <a:r>
              <a:rPr lang="en-US" dirty="0" smtClean="0"/>
              <a:t>first: considering </a:t>
            </a:r>
            <a:r>
              <a:rPr lang="en-US" dirty="0"/>
              <a:t>the smallest screen first and getting more complex from </a:t>
            </a:r>
            <a:r>
              <a:rPr lang="en-US" dirty="0" smtClean="0"/>
              <a:t>there</a:t>
            </a:r>
          </a:p>
          <a:p>
            <a:endParaRPr lang="en-US" dirty="0"/>
          </a:p>
          <a:p>
            <a:r>
              <a:rPr lang="en-US" dirty="0" smtClean="0"/>
              <a:t>Pros and cons?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Touching Data Vis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524000"/>
            <a:ext cx="7502013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33900" y="63524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watch?v</a:t>
            </a:r>
            <a:r>
              <a:rPr lang="en-US" sz="1200" dirty="0"/>
              <a:t>=7OYcGiKrmEg</a:t>
            </a:r>
          </a:p>
        </p:txBody>
      </p:sp>
    </p:spTree>
    <p:extLst>
      <p:ext uri="{BB962C8B-B14F-4D97-AF65-F5344CB8AC3E}">
        <p14:creationId xmlns:p14="http://schemas.microsoft.com/office/powerpoint/2010/main" val="15317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Wave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181100"/>
            <a:ext cx="6032500" cy="4483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33900" y="63524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watch?t</a:t>
            </a:r>
            <a:r>
              <a:rPr lang="en-US" sz="1200" dirty="0"/>
              <a:t>=13&amp;v=tZ1EJoY8HCk</a:t>
            </a:r>
          </a:p>
        </p:txBody>
      </p:sp>
    </p:spTree>
    <p:extLst>
      <p:ext uri="{BB962C8B-B14F-4D97-AF65-F5344CB8AC3E}">
        <p14:creationId xmlns:p14="http://schemas.microsoft.com/office/powerpoint/2010/main" val="149901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100"/>
            <a:ext cx="9144000" cy="4982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33900" y="6553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vimeo.com</a:t>
            </a:r>
            <a:r>
              <a:rPr lang="pt-BR" sz="1200" dirty="0"/>
              <a:t>/97798460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319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300"/>
            <a:ext cx="9144000" cy="5095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26037" y="6474875"/>
            <a:ext cx="21179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err="1">
                <a:latin typeface="Helvetica"/>
                <a:cs typeface="Helvetica"/>
              </a:rPr>
              <a:t>https</a:t>
            </a:r>
            <a:r>
              <a:rPr lang="pt-BR" sz="1200" dirty="0">
                <a:latin typeface="Helvetica"/>
                <a:cs typeface="Helvetica"/>
              </a:rPr>
              <a:t>://</a:t>
            </a:r>
            <a:r>
              <a:rPr lang="pt-BR" sz="1200" dirty="0" err="1">
                <a:latin typeface="Helvetica"/>
                <a:cs typeface="Helvetica"/>
              </a:rPr>
              <a:t>vimeo.com</a:t>
            </a:r>
            <a:r>
              <a:rPr lang="pt-BR" sz="1200" dirty="0">
                <a:latin typeface="Helvetica"/>
                <a:cs typeface="Helvetica"/>
              </a:rPr>
              <a:t>/57416758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3272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1397000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Artistic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1993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1397000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Mobile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1471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Pragmatic vs. </a:t>
            </a:r>
            <a:r>
              <a:rPr lang="en-US" dirty="0"/>
              <a:t> </a:t>
            </a:r>
            <a:r>
              <a:rPr lang="en-US" dirty="0" smtClean="0"/>
              <a:t>Artistic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Pragmatic Data Vis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 smtClean="0"/>
              <a:t>data or specific message</a:t>
            </a:r>
            <a:endParaRPr lang="en-US" dirty="0" smtClean="0"/>
          </a:p>
          <a:p>
            <a:pPr lvl="1"/>
            <a:r>
              <a:rPr lang="en-US" dirty="0" smtClean="0"/>
              <a:t>Visual efficiency – make it as easy as possible to </a:t>
            </a:r>
            <a:r>
              <a:rPr lang="en-US" b="1" dirty="0" smtClean="0"/>
              <a:t>understand</a:t>
            </a:r>
          </a:p>
          <a:p>
            <a:pPr lvl="1"/>
            <a:endParaRPr lang="en-US" dirty="0"/>
          </a:p>
          <a:p>
            <a:r>
              <a:rPr lang="en-US" dirty="0" smtClean="0"/>
              <a:t>Artistic Data Vis</a:t>
            </a:r>
          </a:p>
          <a:p>
            <a:pPr lvl="1"/>
            <a:r>
              <a:rPr lang="en-US" dirty="0" smtClean="0"/>
              <a:t>Entertain, emote, or </a:t>
            </a:r>
            <a:r>
              <a:rPr lang="en-US" dirty="0"/>
              <a:t>produce an aesthetic </a:t>
            </a:r>
            <a:r>
              <a:rPr lang="en-US" dirty="0" smtClean="0"/>
              <a:t>experience, with data</a:t>
            </a:r>
            <a:endParaRPr lang="en-US" dirty="0"/>
          </a:p>
          <a:p>
            <a:pPr lvl="1"/>
            <a:r>
              <a:rPr lang="en-US" dirty="0" smtClean="0"/>
              <a:t>Doesn’t need to be </a:t>
            </a:r>
            <a:r>
              <a:rPr lang="en-US" dirty="0" smtClean="0"/>
              <a:t>efficient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572000"/>
            <a:ext cx="5638800" cy="16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0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0900"/>
            <a:ext cx="9144000" cy="5144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51798" y="6386899"/>
            <a:ext cx="2192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err="1">
                <a:latin typeface="Helvetica"/>
                <a:cs typeface="Helvetica"/>
              </a:rPr>
              <a:t>https</a:t>
            </a:r>
            <a:r>
              <a:rPr lang="pt-BR" sz="1200" dirty="0">
                <a:latin typeface="Helvetica"/>
                <a:cs typeface="Helvetica"/>
              </a:rPr>
              <a:t>://</a:t>
            </a:r>
            <a:r>
              <a:rPr lang="pt-BR" sz="1200" dirty="0" err="1">
                <a:latin typeface="Helvetica"/>
                <a:cs typeface="Helvetica"/>
              </a:rPr>
              <a:t>vimeo.com</a:t>
            </a:r>
            <a:r>
              <a:rPr lang="pt-BR" sz="1200" dirty="0">
                <a:latin typeface="Helvetica"/>
                <a:cs typeface="Helvetica"/>
              </a:rPr>
              <a:t>/118358642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876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Chernoff</a:t>
            </a:r>
            <a:r>
              <a:rPr lang="en-US" dirty="0" smtClean="0"/>
              <a:t>  Tim Cook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9144000" cy="3900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42764"/>
            <a:ext cx="9144000" cy="221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508000"/>
            <a:ext cx="8890000" cy="582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508000"/>
            <a:ext cx="8890000" cy="582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508000"/>
            <a:ext cx="8890000" cy="582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" y="508000"/>
            <a:ext cx="8890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14300"/>
            <a:ext cx="8953500" cy="661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292100"/>
            <a:ext cx="90043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endParaRPr lang="en-US" sz="1200">
              <a:latin typeface="Helvetica"/>
              <a:cs typeface="Helvetica"/>
            </a:endParaRPr>
          </a:p>
        </p:txBody>
      </p:sp>
      <p:pic>
        <p:nvPicPr>
          <p:cNvPr id="4" name="Content Placeholder 3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3258" r="3258"/>
          <a:stretch>
            <a:fillRect/>
          </a:stretch>
        </p:blipFill>
        <p:spPr>
          <a:xfrm>
            <a:off x="12699" y="838200"/>
            <a:ext cx="9112521" cy="5259387"/>
          </a:xfrm>
        </p:spPr>
      </p:pic>
      <p:sp>
        <p:nvSpPr>
          <p:cNvPr id="3" name="Rectangle 2"/>
          <p:cNvSpPr/>
          <p:nvPr/>
        </p:nvSpPr>
        <p:spPr>
          <a:xfrm>
            <a:off x="4575038" y="63501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www.youtube.com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watch?v</a:t>
            </a:r>
            <a:r>
              <a:rPr lang="en-US" sz="1200" dirty="0">
                <a:latin typeface="Helvetica"/>
                <a:cs typeface="Helvetica"/>
              </a:rPr>
              <a:t>=WfZQf1983iw</a:t>
            </a:r>
          </a:p>
        </p:txBody>
      </p:sp>
    </p:spTree>
    <p:extLst>
      <p:ext uri="{BB962C8B-B14F-4D97-AF65-F5344CB8AC3E}">
        <p14:creationId xmlns:p14="http://schemas.microsoft.com/office/powerpoint/2010/main" val="9249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838200"/>
            <a:ext cx="9105900" cy="5016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64008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www.youtube.com</a:t>
            </a:r>
            <a:r>
              <a:rPr lang="en-US" sz="1200" dirty="0">
                <a:latin typeface="Helvetica"/>
                <a:cs typeface="Helvetica"/>
              </a:rPr>
              <a:t>/</a:t>
            </a:r>
            <a:r>
              <a:rPr lang="en-US" sz="1200" dirty="0" err="1">
                <a:latin typeface="Helvetica"/>
                <a:cs typeface="Helvetica"/>
              </a:rPr>
              <a:t>watch?t</a:t>
            </a:r>
            <a:r>
              <a:rPr lang="en-US" sz="1200" dirty="0">
                <a:latin typeface="Helvetica"/>
                <a:cs typeface="Helvetica"/>
              </a:rPr>
              <a:t>=12&amp;v=</a:t>
            </a:r>
            <a:r>
              <a:rPr lang="en-US" sz="1200" dirty="0" err="1">
                <a:latin typeface="Helvetica"/>
                <a:cs typeface="Helvetica"/>
              </a:rPr>
              <a:t>BOksW_NabEk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36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700"/>
            <a:ext cx="9144000" cy="60486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05172" y="6477000"/>
            <a:ext cx="1338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meshu.io</a:t>
            </a:r>
            <a:r>
              <a:rPr lang="en-US" sz="1200" dirty="0">
                <a:latin typeface="Helvetica"/>
                <a:cs typeface="Helvetica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599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" y="1397000"/>
            <a:ext cx="9143999" cy="33274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badi MT Condensed Extra Bold"/>
                <a:ea typeface="+mj-ea"/>
                <a:cs typeface="Abadi MT Condensed Extra Bold"/>
              </a:rPr>
              <a:t>Collaborative</a:t>
            </a:r>
            <a:endParaRPr kumimoji="0" lang="en-US" sz="48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Abadi MT Condensed Extra Bold"/>
              <a:ea typeface="+mj-ea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52420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Grounding</a:t>
            </a:r>
          </a:p>
          <a:p>
            <a:pPr lvl="1"/>
            <a:r>
              <a:rPr lang="en-US" dirty="0" smtClean="0"/>
              <a:t>Sharing common ground</a:t>
            </a:r>
          </a:p>
          <a:p>
            <a:endParaRPr lang="en-US" dirty="0"/>
          </a:p>
          <a:p>
            <a:r>
              <a:rPr lang="en-US" dirty="0" err="1" smtClean="0"/>
              <a:t>Deixis</a:t>
            </a:r>
            <a:endParaRPr lang="en-US" dirty="0" smtClean="0"/>
          </a:p>
          <a:p>
            <a:pPr lvl="1"/>
            <a:r>
              <a:rPr lang="en-US" dirty="0" smtClean="0"/>
              <a:t>Pointing and referring</a:t>
            </a:r>
          </a:p>
          <a:p>
            <a:endParaRPr lang="en-US" dirty="0" smtClean="0"/>
          </a:p>
          <a:p>
            <a:r>
              <a:rPr lang="en-US" dirty="0" smtClean="0"/>
              <a:t>Social Navigation</a:t>
            </a:r>
          </a:p>
          <a:p>
            <a:pPr lvl="1"/>
            <a:r>
              <a:rPr lang="en-US" dirty="0" smtClean="0"/>
              <a:t>Collective traces of activity</a:t>
            </a:r>
          </a:p>
          <a:p>
            <a:endParaRPr lang="en-US" dirty="0"/>
          </a:p>
          <a:p>
            <a:r>
              <a:rPr lang="en-US" dirty="0" err="1" smtClean="0"/>
              <a:t>Sensemaking</a:t>
            </a:r>
            <a:endParaRPr lang="en-US" dirty="0"/>
          </a:p>
          <a:p>
            <a:pPr lvl="1"/>
            <a:r>
              <a:rPr lang="en-US" dirty="0" smtClean="0"/>
              <a:t>Building on each others’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130800"/>
          </a:xfrm>
        </p:spPr>
        <p:txBody>
          <a:bodyPr>
            <a:normAutofit/>
          </a:bodyPr>
          <a:lstStyle/>
          <a:p>
            <a:r>
              <a:rPr lang="en-US" dirty="0" smtClean="0"/>
              <a:t>Portability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57400"/>
            <a:ext cx="4953000" cy="43926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42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Recreate same view state for shared understanding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500" b="26500"/>
          <a:stretch/>
        </p:blipFill>
        <p:spPr>
          <a:xfrm>
            <a:off x="914400" y="2298771"/>
            <a:ext cx="1331452" cy="82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1500" b="19500"/>
          <a:stretch/>
        </p:blipFill>
        <p:spPr>
          <a:xfrm>
            <a:off x="5621773" y="2298771"/>
            <a:ext cx="1233188" cy="850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828800" y="3124271"/>
            <a:ext cx="990600" cy="990529"/>
          </a:xfrm>
          <a:prstGeom prst="straightConnector1">
            <a:avLst/>
          </a:prstGeom>
          <a:ln>
            <a:solidFill>
              <a:srgbClr val="1EA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095367" y="3149671"/>
            <a:ext cx="848233" cy="1353414"/>
          </a:xfrm>
          <a:prstGeom prst="straightConnector1">
            <a:avLst/>
          </a:prstGeom>
          <a:ln>
            <a:solidFill>
              <a:srgbClr val="1EA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4191000"/>
            <a:ext cx="2552609" cy="24155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522" y="4953000"/>
            <a:ext cx="1542115" cy="1542115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 flipV="1">
            <a:off x="5095367" y="5410200"/>
            <a:ext cx="1731155" cy="313858"/>
          </a:xfrm>
          <a:prstGeom prst="straightConnector1">
            <a:avLst/>
          </a:prstGeom>
          <a:ln>
            <a:solidFill>
              <a:srgbClr val="1EA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55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Links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958" y="1676400"/>
            <a:ext cx="5153442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9144000" cy="2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State</a:t>
            </a:r>
          </a:p>
          <a:p>
            <a:endParaRPr lang="en-US" dirty="0"/>
          </a:p>
          <a:p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What view is visible, zoom state, constellation of views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Parameters</a:t>
            </a:r>
            <a:endParaRPr lang="en-US" dirty="0"/>
          </a:p>
          <a:p>
            <a:pPr lvl="1"/>
            <a:r>
              <a:rPr lang="en-US" dirty="0" smtClean="0"/>
              <a:t>Object selections</a:t>
            </a:r>
          </a:p>
          <a:p>
            <a:pPr lvl="1"/>
            <a:r>
              <a:rPr lang="en-US" dirty="0" smtClean="0"/>
              <a:t>Filters</a:t>
            </a:r>
          </a:p>
          <a:p>
            <a:pPr lvl="1"/>
            <a:r>
              <a:rPr lang="en-US" dirty="0" smtClean="0"/>
              <a:t>Weighting</a:t>
            </a:r>
          </a:p>
          <a:p>
            <a:pPr lvl="1"/>
            <a:r>
              <a:rPr lang="en-US" dirty="0" smtClean="0"/>
              <a:t>Mapping / encoding</a:t>
            </a:r>
          </a:p>
          <a:p>
            <a:pPr lvl="1"/>
            <a:r>
              <a:rPr lang="en-US" dirty="0" smtClean="0"/>
              <a:t>Scales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7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Deixis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359400"/>
          </a:xfrm>
        </p:spPr>
        <p:txBody>
          <a:bodyPr/>
          <a:lstStyle/>
          <a:p>
            <a:r>
              <a:rPr lang="en-US" dirty="0" smtClean="0"/>
              <a:t>Indicating objects, regions, groups</a:t>
            </a:r>
          </a:p>
          <a:p>
            <a:pPr lvl="1"/>
            <a:r>
              <a:rPr lang="en-US" dirty="0" smtClean="0"/>
              <a:t>Look at “that” outlier … which one?</a:t>
            </a:r>
          </a:p>
          <a:p>
            <a:pPr lvl="1"/>
            <a:endParaRPr lang="en-US" dirty="0"/>
          </a:p>
          <a:p>
            <a:r>
              <a:rPr lang="en-US" dirty="0" smtClean="0"/>
              <a:t>Synchronous</a:t>
            </a:r>
          </a:p>
          <a:p>
            <a:pPr lvl="1"/>
            <a:r>
              <a:rPr lang="en-US" dirty="0" smtClean="0"/>
              <a:t>Speech and gesture</a:t>
            </a:r>
          </a:p>
          <a:p>
            <a:pPr lvl="1"/>
            <a:endParaRPr lang="en-US" dirty="0"/>
          </a:p>
          <a:p>
            <a:r>
              <a:rPr lang="en-US" dirty="0" smtClean="0"/>
              <a:t>Asynchronous</a:t>
            </a:r>
          </a:p>
          <a:p>
            <a:pPr lvl="1"/>
            <a:r>
              <a:rPr lang="en-US" dirty="0" smtClean="0"/>
              <a:t>Graphic marks, pointers, lines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rrows, shapes, text</a:t>
            </a:r>
          </a:p>
          <a:p>
            <a:pPr lvl="1"/>
            <a:endParaRPr lang="en-US" dirty="0"/>
          </a:p>
          <a:p>
            <a:r>
              <a:rPr lang="en-US" dirty="0" smtClean="0"/>
              <a:t>Essential to communication</a:t>
            </a:r>
          </a:p>
          <a:p>
            <a:pPr lvl="1"/>
            <a:r>
              <a:rPr lang="en-US" dirty="0" smtClean="0"/>
              <a:t>How might we support gesture-based </a:t>
            </a:r>
            <a:r>
              <a:rPr lang="en-US" dirty="0" err="1" smtClean="0"/>
              <a:t>deixis</a:t>
            </a:r>
            <a:r>
              <a:rPr lang="en-US" dirty="0" smtClean="0"/>
              <a:t> for asynchronous?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438400"/>
            <a:ext cx="4191000" cy="236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Scented Widgets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685800"/>
            <a:ext cx="3670300" cy="167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6477000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>
                <a:latin typeface="Helvetica"/>
                <a:cs typeface="Helvetica"/>
              </a:rPr>
              <a:t>Willett et al. Scented </a:t>
            </a:r>
            <a:r>
              <a:rPr lang="en-US" sz="1200" i="1" dirty="0">
                <a:latin typeface="Helvetica"/>
                <a:cs typeface="Helvetica"/>
              </a:rPr>
              <a:t>Widgets: Improving Navigation Cues </a:t>
            </a:r>
            <a:r>
              <a:rPr lang="en-US" sz="1200" i="1" dirty="0" smtClean="0">
                <a:latin typeface="Helvetica"/>
                <a:cs typeface="Helvetica"/>
              </a:rPr>
              <a:t>with Embedded Visualizations. 2007.</a:t>
            </a:r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603500"/>
            <a:ext cx="657149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Sensemaking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524000"/>
            <a:ext cx="7594600" cy="429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6477000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latin typeface="Helvetica"/>
                <a:cs typeface="Helvetica"/>
              </a:rPr>
              <a:t>Heer</a:t>
            </a:r>
            <a:r>
              <a:rPr lang="en-US" sz="1200" i="1" dirty="0">
                <a:latin typeface="Helvetica"/>
                <a:cs typeface="Helvetica"/>
              </a:rPr>
              <a:t> et al. Voyagers and </a:t>
            </a:r>
            <a:r>
              <a:rPr lang="en-US" sz="1200" i="1" dirty="0" smtClean="0">
                <a:latin typeface="Helvetica"/>
                <a:cs typeface="Helvetica"/>
              </a:rPr>
              <a:t>Voyeurs: Supporting Asynchronous Collaborative </a:t>
            </a:r>
            <a:r>
              <a:rPr lang="en-US" sz="1200" i="1" dirty="0">
                <a:latin typeface="Helvetica"/>
                <a:cs typeface="Helvetica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591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110" y="1155700"/>
            <a:ext cx="4495800" cy="4749800"/>
          </a:xfrm>
        </p:spPr>
        <p:txBody>
          <a:bodyPr/>
          <a:lstStyle/>
          <a:p>
            <a:r>
              <a:rPr lang="en-US" dirty="0" smtClean="0"/>
              <a:t>Study of Comments on Economist Visualizations</a:t>
            </a:r>
          </a:p>
          <a:p>
            <a:pPr lvl="1"/>
            <a:r>
              <a:rPr lang="en-US" dirty="0" smtClean="0"/>
              <a:t>1103 comments across 38 visualizations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0" y="0"/>
            <a:ext cx="389981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0" y="63246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latin typeface="Helvetica"/>
                <a:cs typeface="Helvetica"/>
              </a:rPr>
              <a:t>Hullman</a:t>
            </a:r>
            <a:r>
              <a:rPr lang="en-US" sz="1200" i="1" dirty="0">
                <a:latin typeface="Helvetica"/>
                <a:cs typeface="Helvetica"/>
              </a:rPr>
              <a:t> et al. Content, Context, and Critique: Commenting on a </a:t>
            </a:r>
            <a:r>
              <a:rPr lang="en-US" sz="1200" i="1" dirty="0" smtClean="0">
                <a:latin typeface="Helvetica"/>
                <a:cs typeface="Helvetica"/>
              </a:rPr>
              <a:t>Data Visualization Blog. 2015. </a:t>
            </a:r>
            <a:endParaRPr lang="en-US" sz="12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8356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Sensemaking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207000"/>
          </a:xfrm>
        </p:spPr>
        <p:txBody>
          <a:bodyPr/>
          <a:lstStyle/>
          <a:p>
            <a:r>
              <a:rPr lang="en-US" dirty="0" smtClean="0"/>
              <a:t>Content vs. Context oriented comments</a:t>
            </a:r>
          </a:p>
          <a:p>
            <a:pPr lvl="1"/>
            <a:r>
              <a:rPr lang="en-US" dirty="0" smtClean="0"/>
              <a:t>42.2% vs. 62.1%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Non-critical: Hypotheses, observations, questions</a:t>
            </a:r>
          </a:p>
          <a:p>
            <a:pPr lvl="1"/>
            <a:r>
              <a:rPr lang="en-US" dirty="0" smtClean="0"/>
              <a:t>Critical: Barriers to interpretation, scales, labels, definitions, mappings, data, aggregation</a:t>
            </a:r>
          </a:p>
          <a:p>
            <a:pPr lvl="1"/>
            <a:r>
              <a:rPr lang="en-US" dirty="0" smtClean="0">
                <a:sym typeface="Wingdings"/>
              </a:rPr>
              <a:t> A rich source of design feedback!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Related data: external sources, URLs, datasets, personal knowledge; source context / bias</a:t>
            </a:r>
          </a:p>
          <a:p>
            <a:pPr lvl="1"/>
            <a:r>
              <a:rPr lang="en-US" dirty="0" smtClean="0"/>
              <a:t>Issue Framing: causality, moral considerations, solutions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6477000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err="1" smtClean="0">
                <a:latin typeface="Helvetica"/>
                <a:cs typeface="Helvetica"/>
              </a:rPr>
              <a:t>Hullman</a:t>
            </a:r>
            <a:r>
              <a:rPr lang="en-US" sz="1200" i="1" dirty="0">
                <a:latin typeface="Helvetica"/>
                <a:cs typeface="Helvetica"/>
              </a:rPr>
              <a:t> et al. Content, Context, and Critique: Commenting on a </a:t>
            </a:r>
            <a:r>
              <a:rPr lang="en-US" sz="1200" i="1" dirty="0" smtClean="0">
                <a:latin typeface="Helvetica"/>
                <a:cs typeface="Helvetica"/>
              </a:rPr>
              <a:t>Data Visualization Blog. 2015. </a:t>
            </a:r>
            <a:endParaRPr lang="en-US" sz="1200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50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Design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5334000" cy="5283200"/>
          </a:xfrm>
        </p:spPr>
        <p:txBody>
          <a:bodyPr>
            <a:normAutofit/>
          </a:bodyPr>
          <a:lstStyle/>
          <a:p>
            <a:r>
              <a:rPr lang="en-US" dirty="0" smtClean="0"/>
              <a:t>In groups of 3: </a:t>
            </a:r>
            <a:r>
              <a:rPr lang="en-US" dirty="0" err="1"/>
              <a:t>r</a:t>
            </a:r>
            <a:r>
              <a:rPr lang="en-US" dirty="0" err="1" smtClean="0"/>
              <a:t>esketch</a:t>
            </a:r>
            <a:r>
              <a:rPr lang="en-US" dirty="0" smtClean="0"/>
              <a:t> desktop </a:t>
            </a:r>
            <a:r>
              <a:rPr lang="en-US" dirty="0" err="1" smtClean="0"/>
              <a:t>vis</a:t>
            </a:r>
            <a:r>
              <a:rPr lang="en-US" dirty="0"/>
              <a:t> </a:t>
            </a:r>
            <a:r>
              <a:rPr lang="en-US" dirty="0" smtClean="0"/>
              <a:t>for an </a:t>
            </a:r>
          </a:p>
          <a:p>
            <a:r>
              <a:rPr lang="en-US" dirty="0" smtClean="0"/>
              <a:t>Apple Watch</a:t>
            </a:r>
          </a:p>
          <a:p>
            <a:pPr lvl="1"/>
            <a:r>
              <a:rPr lang="en-US" dirty="0" smtClean="0"/>
              <a:t>Taps</a:t>
            </a:r>
          </a:p>
          <a:p>
            <a:pPr lvl="1"/>
            <a:r>
              <a:rPr lang="en-US" dirty="0" smtClean="0"/>
              <a:t>Gestures (vertical scroll, swipe page)</a:t>
            </a:r>
          </a:p>
          <a:p>
            <a:pPr lvl="1"/>
            <a:r>
              <a:rPr lang="en-US" dirty="0" smtClean="0"/>
              <a:t>Force touch (context menu)</a:t>
            </a:r>
          </a:p>
          <a:p>
            <a:pPr lvl="1"/>
            <a:r>
              <a:rPr lang="en-US" dirty="0" smtClean="0"/>
              <a:t>Digital Crown</a:t>
            </a:r>
          </a:p>
          <a:p>
            <a:pPr lvl="1"/>
            <a:r>
              <a:rPr lang="en-US" dirty="0" smtClean="0"/>
              <a:t>Speech Input</a:t>
            </a:r>
          </a:p>
          <a:p>
            <a:pPr lvl="1"/>
            <a:r>
              <a:rPr lang="en-US" dirty="0">
                <a:hlinkClick r:id="rId3"/>
              </a:rPr>
              <a:t>http://www.washingtonpost.com/graphics/local/baltimore-riots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https://www.apple.com/watch/guided-tours/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52639"/>
          <a:stretch/>
        </p:blipFill>
        <p:spPr>
          <a:xfrm>
            <a:off x="6426200" y="1066800"/>
            <a:ext cx="2057400" cy="3097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495800"/>
            <a:ext cx="3505200" cy="16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5130800"/>
          </a:xfrm>
        </p:spPr>
        <p:txBody>
          <a:bodyPr>
            <a:normAutofit/>
          </a:bodyPr>
          <a:lstStyle/>
          <a:p>
            <a:r>
              <a:rPr lang="en-US" dirty="0" smtClean="0"/>
              <a:t>Context Aware</a:t>
            </a:r>
          </a:p>
          <a:p>
            <a:pPr lvl="1"/>
            <a:r>
              <a:rPr lang="en-US" dirty="0"/>
              <a:t>Illumination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Noise level</a:t>
            </a:r>
          </a:p>
          <a:p>
            <a:pPr lvl="1"/>
            <a:r>
              <a:rPr lang="en-US" dirty="0"/>
              <a:t>Device movements (activities)</a:t>
            </a:r>
          </a:p>
          <a:p>
            <a:pPr lvl="1"/>
            <a:r>
              <a:rPr lang="en-US" dirty="0" smtClean="0"/>
              <a:t>Location,</a:t>
            </a:r>
            <a:r>
              <a:rPr lang="en-US" dirty="0"/>
              <a:t> </a:t>
            </a:r>
            <a:r>
              <a:rPr lang="en-US" dirty="0" smtClean="0"/>
              <a:t>e.g. GPS</a:t>
            </a:r>
          </a:p>
          <a:p>
            <a:pPr lvl="1"/>
            <a:r>
              <a:rPr lang="en-US" dirty="0"/>
              <a:t>Who, what, where, </a:t>
            </a:r>
            <a:r>
              <a:rPr lang="en-US" dirty="0" smtClean="0"/>
              <a:t>when</a:t>
            </a:r>
          </a:p>
          <a:p>
            <a:endParaRPr lang="en-US" dirty="0"/>
          </a:p>
          <a:p>
            <a:r>
              <a:rPr lang="en-US" dirty="0" smtClean="0"/>
              <a:t>Casual Interaction</a:t>
            </a:r>
          </a:p>
          <a:p>
            <a:pPr lvl="1"/>
            <a:r>
              <a:rPr lang="en-US" dirty="0" err="1" smtClean="0"/>
              <a:t>Interruptability</a:t>
            </a:r>
            <a:r>
              <a:rPr lang="en-US" dirty="0" smtClean="0"/>
              <a:t> is possibly higher</a:t>
            </a:r>
          </a:p>
          <a:p>
            <a:pPr lvl="1"/>
            <a:r>
              <a:rPr lang="en-US" dirty="0" smtClean="0"/>
              <a:t>Boredom may be driving interaction</a:t>
            </a:r>
          </a:p>
          <a:p>
            <a:pPr lvl="1"/>
            <a:r>
              <a:rPr lang="en-US" dirty="0" smtClean="0"/>
              <a:t>Short bursts of attention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252" t="5756" r="26347" b="5987"/>
          <a:stretch/>
        </p:blipFill>
        <p:spPr>
          <a:xfrm>
            <a:off x="5885208" y="1828800"/>
            <a:ext cx="280159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978400"/>
          </a:xfrm>
        </p:spPr>
        <p:txBody>
          <a:bodyPr/>
          <a:lstStyle/>
          <a:p>
            <a:r>
              <a:rPr lang="en-US" dirty="0" smtClean="0"/>
              <a:t>Smaller screen size</a:t>
            </a:r>
          </a:p>
          <a:p>
            <a:pPr lvl="1"/>
            <a:r>
              <a:rPr lang="en-US" dirty="0" smtClean="0"/>
              <a:t>Smaller targets, e.g. fat finger problem</a:t>
            </a:r>
          </a:p>
          <a:p>
            <a:pPr lvl="1"/>
            <a:r>
              <a:rPr lang="en-US" dirty="0" smtClean="0"/>
              <a:t>Buttons (e.g. next / back) tough</a:t>
            </a:r>
          </a:p>
          <a:p>
            <a:pPr lvl="1"/>
            <a:r>
              <a:rPr lang="en-US" dirty="0" smtClean="0"/>
              <a:t>Occlusion issue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78032"/>
            <a:ext cx="7086600" cy="3698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9333"/>
          <a:stretch/>
        </p:blipFill>
        <p:spPr>
          <a:xfrm>
            <a:off x="6691634" y="1092199"/>
            <a:ext cx="1995166" cy="27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5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tooltips, Carousel over Tabs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93900"/>
            <a:ext cx="1752600" cy="2866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81200"/>
            <a:ext cx="1767726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981200"/>
            <a:ext cx="2225630" cy="287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78" y="1981200"/>
            <a:ext cx="1770424" cy="287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7600"/>
            <a:ext cx="8229600" cy="497840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viewports </a:t>
            </a:r>
          </a:p>
          <a:p>
            <a:r>
              <a:rPr lang="en-US" dirty="0" smtClean="0"/>
              <a:t>&amp; Aspect ratios</a:t>
            </a:r>
          </a:p>
          <a:p>
            <a:pPr lvl="1"/>
            <a:r>
              <a:rPr lang="en-US" dirty="0" smtClean="0"/>
              <a:t>Will your beautiful layout still work?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Responsive Design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82700"/>
            <a:ext cx="3715690" cy="2146300"/>
          </a:xfrm>
          <a:prstGeom prst="rect">
            <a:avLst/>
          </a:prstGeom>
        </p:spPr>
      </p:pic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915680"/>
            <a:ext cx="6096000" cy="26570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5000" y="6581001"/>
            <a:ext cx="7239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www.bostonglobe.com</a:t>
            </a:r>
            <a:r>
              <a:rPr lang="en-US" sz="1200" dirty="0"/>
              <a:t>/2013/03/31/main/gidBB678PiMS5YMMEAhdpL/</a:t>
            </a:r>
            <a:r>
              <a:rPr lang="en-US" sz="1200" dirty="0" err="1"/>
              <a:t>story.html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624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6477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https://</a:t>
            </a:r>
            <a:r>
              <a:rPr lang="en-US" sz="1200" dirty="0" err="1">
                <a:latin typeface="Helvetica"/>
                <a:cs typeface="Helvetica"/>
              </a:rPr>
              <a:t>projects.propublica.org</a:t>
            </a:r>
            <a:r>
              <a:rPr lang="en-US" sz="1200" dirty="0">
                <a:latin typeface="Helvetica"/>
                <a:cs typeface="Helvetica"/>
              </a:rPr>
              <a:t>/segregation-now/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00"/>
            <a:ext cx="9144000" cy="54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Small: Stack Table Cells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28800"/>
            <a:ext cx="3695700" cy="435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828800"/>
            <a:ext cx="3898252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xmlns:p14="http://schemas.microsoft.com/office/powerpoint/2010/main"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AC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52314</TotalTime>
  <Words>1412</Words>
  <Application>Microsoft Macintosh PowerPoint</Application>
  <PresentationFormat>On-screen Show (4:3)</PresentationFormat>
  <Paragraphs>224</Paragraphs>
  <Slides>39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Mobile Design Context</vt:lpstr>
      <vt:lpstr>Mobile Design Context</vt:lpstr>
      <vt:lpstr>Mobile Design Considerations</vt:lpstr>
      <vt:lpstr>Mobile Design Patterns</vt:lpstr>
      <vt:lpstr>Mobile Design Considerations</vt:lpstr>
      <vt:lpstr>Responsive</vt:lpstr>
      <vt:lpstr>Mobile Design Patterns</vt:lpstr>
      <vt:lpstr>Mobile Design Patterns</vt:lpstr>
      <vt:lpstr>For Example</vt:lpstr>
      <vt:lpstr>Overview then Scroll</vt:lpstr>
      <vt:lpstr>Mobile Design Considerations</vt:lpstr>
      <vt:lpstr>Mobile First Approach</vt:lpstr>
      <vt:lpstr>Touching Data Vis</vt:lpstr>
      <vt:lpstr>Touch Wave</vt:lpstr>
      <vt:lpstr>PowerPoint Presentation</vt:lpstr>
      <vt:lpstr>PowerPoint Presentation</vt:lpstr>
      <vt:lpstr>PowerPoint Presentation</vt:lpstr>
      <vt:lpstr>Pragmatic vs.  Artistic</vt:lpstr>
      <vt:lpstr>PowerPoint Presentation</vt:lpstr>
      <vt:lpstr>Chernoff  Tim Cook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Collaboration Challenges</vt:lpstr>
      <vt:lpstr>Grounding</vt:lpstr>
      <vt:lpstr>Deep Links</vt:lpstr>
      <vt:lpstr>Deep Links</vt:lpstr>
      <vt:lpstr>Deixis</vt:lpstr>
      <vt:lpstr>Social Navigation</vt:lpstr>
      <vt:lpstr>Sensemaking</vt:lpstr>
      <vt:lpstr>PowerPoint Presentation</vt:lpstr>
      <vt:lpstr>Sensemaking</vt:lpstr>
      <vt:lpstr>A Design Challenge</vt:lpstr>
      <vt:lpstr>Questions?</vt:lpstr>
    </vt:vector>
  </TitlesOfParts>
  <Company>Rutgers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Nicholas Diakopoulos, Ph.D. Rutgers University School of Communication and Information</dc:title>
  <dc:creator>Nick Diakopoulos</dc:creator>
  <cp:lastModifiedBy>Nick</cp:lastModifiedBy>
  <cp:revision>617</cp:revision>
  <cp:lastPrinted>2015-03-09T21:09:22Z</cp:lastPrinted>
  <dcterms:created xsi:type="dcterms:W3CDTF">2011-09-25T22:28:55Z</dcterms:created>
  <dcterms:modified xsi:type="dcterms:W3CDTF">2015-11-29T17:05:56Z</dcterms:modified>
</cp:coreProperties>
</file>